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3053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08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8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5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87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3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25/05/2020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7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7E358-4A30-4004-9131-65EFEEB8F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/>
              <a:t>DE La restauration </a:t>
            </a:r>
            <a:br>
              <a:rPr lang="fr-FR" sz="6600" dirty="0"/>
            </a:br>
            <a:r>
              <a:rPr lang="fr-FR" sz="6600" dirty="0"/>
              <a:t>A LA REPRODUCTION </a:t>
            </a:r>
            <a:br>
              <a:rPr lang="fr-FR" sz="6600" dirty="0"/>
            </a:br>
            <a:r>
              <a:rPr lang="fr-FR" sz="6600" dirty="0"/>
              <a:t>de figures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D48E4B-4BC1-4BAC-ACE8-D53131799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Géométrie CYCLE 3</a:t>
            </a:r>
          </a:p>
        </p:txBody>
      </p:sp>
    </p:spTree>
    <p:extLst>
      <p:ext uri="{BB962C8B-B14F-4D97-AF65-F5344CB8AC3E}">
        <p14:creationId xmlns:p14="http://schemas.microsoft.com/office/powerpoint/2010/main" val="2249438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933392"/>
            <a:ext cx="6628045" cy="44108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SITUATION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72845B7-1B8A-47B3-810D-CB53587A2C80}"/>
              </a:ext>
            </a:extLst>
          </p:cNvPr>
          <p:cNvSpPr txBox="1"/>
          <p:nvPr/>
        </p:nvSpPr>
        <p:spPr>
          <a:xfrm>
            <a:off x="3083158" y="1292326"/>
            <a:ext cx="7403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AMORCE 2 : GABARITS  ET   TRACÉS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A09CECF-31C1-43BB-8C4D-461DE9860CE1}"/>
              </a:ext>
            </a:extLst>
          </p:cNvPr>
          <p:cNvSpPr txBox="1"/>
          <p:nvPr/>
        </p:nvSpPr>
        <p:spPr>
          <a:xfrm>
            <a:off x="1567421" y="4618850"/>
            <a:ext cx="5091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Formes géométriques en carton coloré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F4E5F0E-E4E6-48FF-B05B-AA1EF5274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35" y="2300621"/>
            <a:ext cx="2849689" cy="224975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0DA87D8-0AE8-44FF-81DC-635F46F9A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277" y="1879499"/>
            <a:ext cx="3429825" cy="475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933392"/>
            <a:ext cx="6628045" cy="44108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SITUATION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72845B7-1B8A-47B3-810D-CB53587A2C80}"/>
              </a:ext>
            </a:extLst>
          </p:cNvPr>
          <p:cNvSpPr txBox="1"/>
          <p:nvPr/>
        </p:nvSpPr>
        <p:spPr>
          <a:xfrm>
            <a:off x="1238917" y="1577456"/>
            <a:ext cx="8907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Séance décrochée : DU GABARIT AU COMPAS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79BB1-9FD3-45F9-8FE4-DFF6AB557EBA}"/>
              </a:ext>
            </a:extLst>
          </p:cNvPr>
          <p:cNvSpPr/>
          <p:nvPr/>
        </p:nvSpPr>
        <p:spPr>
          <a:xfrm>
            <a:off x="6417230" y="56229"/>
            <a:ext cx="5235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“</a:t>
            </a:r>
            <a:r>
              <a:rPr lang="fr-FR" i="1" dirty="0"/>
              <a:t>Reproduis le cercle-modèle en une seule fois, en te servant uniquement du compas pour le tracer. Le gabarit de demi-disque fourni ne devra te servir que pour prendre ou ajouter des informations sur le cercle-modèle. Le gabarit ne doit être ni plié ni coupé</a:t>
            </a:r>
            <a:r>
              <a:rPr lang="fr-FR" dirty="0"/>
              <a:t>”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1C3E9DD-F86A-4D84-AB83-12644CA51710}"/>
              </a:ext>
            </a:extLst>
          </p:cNvPr>
          <p:cNvSpPr/>
          <p:nvPr/>
        </p:nvSpPr>
        <p:spPr>
          <a:xfrm>
            <a:off x="1509851" y="2691231"/>
            <a:ext cx="2520000" cy="25200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45E94F9-EE0D-4F1E-A1FC-2504E6EDDA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155" b="49845"/>
          <a:stretch/>
        </p:blipFill>
        <p:spPr>
          <a:xfrm>
            <a:off x="4937614" y="2466948"/>
            <a:ext cx="3188933" cy="2533261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96DA179B-080A-454D-B814-B054C0E23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39226">
            <a:off x="8895597" y="2329352"/>
            <a:ext cx="1147905" cy="210179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CFF7589-22DF-400D-9F38-D55F45F28478}"/>
              </a:ext>
            </a:extLst>
          </p:cNvPr>
          <p:cNvSpPr/>
          <p:nvPr/>
        </p:nvSpPr>
        <p:spPr>
          <a:xfrm>
            <a:off x="1027557" y="5526699"/>
            <a:ext cx="110227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BUT : Mettre en évidence le centre d’un cercle comme intersection de deux diamètres ; un rayon comme segment joignant le centre du cercle avec l’un de ses points ; le diamètre comme segment joignant deux points du cercle et passant par le centre ; sur le cercle, deux points comme intersection d’un diamètre avec le cercle. Le compas pour reporter des longueurs, pour les comparer</a:t>
            </a:r>
          </a:p>
        </p:txBody>
      </p:sp>
    </p:spTree>
    <p:extLst>
      <p:ext uri="{BB962C8B-B14F-4D97-AF65-F5344CB8AC3E}">
        <p14:creationId xmlns:p14="http://schemas.microsoft.com/office/powerpoint/2010/main" val="1543906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933392"/>
            <a:ext cx="6628045" cy="44108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SITUATION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72845B7-1B8A-47B3-810D-CB53587A2C80}"/>
              </a:ext>
            </a:extLst>
          </p:cNvPr>
          <p:cNvSpPr txBox="1"/>
          <p:nvPr/>
        </p:nvSpPr>
        <p:spPr>
          <a:xfrm>
            <a:off x="1583211" y="1122886"/>
            <a:ext cx="7403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AMORCE 3 :  TRACÉS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127EBAF-B733-4BC0-90DC-D7323023E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281" y="1851169"/>
            <a:ext cx="2476791" cy="233038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D7E4E59-F5D4-4EB3-B9E8-8B16789FCE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923" b="67430"/>
          <a:stretch/>
        </p:blipFill>
        <p:spPr>
          <a:xfrm>
            <a:off x="9209455" y="60945"/>
            <a:ext cx="1818264" cy="1744893"/>
          </a:xfrm>
          <a:prstGeom prst="rect">
            <a:avLst/>
          </a:prstGeom>
        </p:spPr>
      </p:pic>
      <p:graphicFrame>
        <p:nvGraphicFramePr>
          <p:cNvPr id="12" name="Tableau 15">
            <a:extLst>
              <a:ext uri="{FF2B5EF4-FFF2-40B4-BE49-F238E27FC236}">
                <a16:creationId xmlns:a16="http://schemas.microsoft.com/office/drawing/2014/main" id="{3E5BE9E6-4C39-4F00-B895-5C3A724A6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876033"/>
              </p:ext>
            </p:extLst>
          </p:nvPr>
        </p:nvGraphicFramePr>
        <p:xfrm>
          <a:off x="3825990" y="4980805"/>
          <a:ext cx="4697626" cy="1736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749">
                  <a:extLst>
                    <a:ext uri="{9D8B030D-6E8A-4147-A177-3AD203B41FA5}">
                      <a16:colId xmlns:a16="http://schemas.microsoft.com/office/drawing/2014/main" val="2431451490"/>
                    </a:ext>
                  </a:extLst>
                </a:gridCol>
                <a:gridCol w="1737877">
                  <a:extLst>
                    <a:ext uri="{9D8B030D-6E8A-4147-A177-3AD203B41FA5}">
                      <a16:colId xmlns:a16="http://schemas.microsoft.com/office/drawing/2014/main" val="647435505"/>
                    </a:ext>
                  </a:extLst>
                </a:gridCol>
              </a:tblGrid>
              <a:tr h="28944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Instrument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Barème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50014"/>
                  </a:ext>
                </a:extLst>
              </a:tr>
              <a:tr h="28944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Règle non graduée (pour tracer)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187602"/>
                  </a:ext>
                </a:extLst>
              </a:tr>
              <a:tr h="28944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Reporteur de longueur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801974"/>
                  </a:ext>
                </a:extLst>
              </a:tr>
              <a:tr h="28944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Règle graduée (pour mesurer)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83270"/>
                  </a:ext>
                </a:extLst>
              </a:tr>
              <a:tr h="28944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Equerre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788636"/>
                  </a:ext>
                </a:extLst>
              </a:tr>
              <a:tr h="28944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152580"/>
                  </a:ext>
                </a:extLst>
              </a:tr>
            </a:tbl>
          </a:graphicData>
        </a:graphic>
      </p:graphicFrame>
      <p:pic>
        <p:nvPicPr>
          <p:cNvPr id="18" name="Image 17">
            <a:extLst>
              <a:ext uri="{FF2B5EF4-FFF2-40B4-BE49-F238E27FC236}">
                <a16:creationId xmlns:a16="http://schemas.microsoft.com/office/drawing/2014/main" id="{A27D6A9E-007A-455F-9D01-A87B862587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4589" y="1675345"/>
            <a:ext cx="2533650" cy="256222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6CD4F69-9D86-43A9-BE30-76ACF043F8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4340" y="1767332"/>
            <a:ext cx="2161255" cy="23782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32B91F7-DCA7-440B-8242-CA06F8A8983F}"/>
              </a:ext>
            </a:extLst>
          </p:cNvPr>
          <p:cNvSpPr txBox="1"/>
          <p:nvPr/>
        </p:nvSpPr>
        <p:spPr>
          <a:xfrm>
            <a:off x="2096405" y="4147986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   </a:t>
            </a:r>
            <a:r>
              <a:rPr lang="fr-FR" sz="3600" dirty="0"/>
              <a:t>*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8746DC5-30F8-444D-8707-06C40717214B}"/>
              </a:ext>
            </a:extLst>
          </p:cNvPr>
          <p:cNvSpPr txBox="1"/>
          <p:nvPr/>
        </p:nvSpPr>
        <p:spPr>
          <a:xfrm>
            <a:off x="4968390" y="4100679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   </a:t>
            </a:r>
            <a:r>
              <a:rPr lang="fr-FR" sz="3600" dirty="0"/>
              <a:t>* *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1BC44DF-F682-4A9C-9CEC-B152E22F3D94}"/>
              </a:ext>
            </a:extLst>
          </p:cNvPr>
          <p:cNvSpPr txBox="1"/>
          <p:nvPr/>
        </p:nvSpPr>
        <p:spPr>
          <a:xfrm>
            <a:off x="8075810" y="4100678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   </a:t>
            </a:r>
            <a:r>
              <a:rPr lang="fr-FR" sz="3600" dirty="0"/>
              <a:t>* * *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20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6BC821-705A-48F3-9BEE-5DA2E7B8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278F5E-2367-498D-959F-D65FB5DD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7" y="2228828"/>
            <a:ext cx="6836913" cy="43148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41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: </a:t>
            </a:r>
          </a:p>
          <a:p>
            <a:r>
              <a:rPr lang="fr-FR" sz="2400" dirty="0">
                <a:solidFill>
                  <a:schemeClr val="tx1"/>
                </a:solidFill>
                <a:latin typeface="Consolas" panose="020B0609020204030204" pitchFamily="49" charset="0"/>
              </a:rPr>
              <a:t>A quoi sert-elle?</a:t>
            </a:r>
          </a:p>
          <a:p>
            <a:pPr marL="0" indent="0">
              <a:buNone/>
            </a:pPr>
            <a:r>
              <a:rPr lang="fr-FR" sz="4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DES TRAITS DROITS</a:t>
            </a:r>
          </a:p>
          <a:p>
            <a:pPr marL="0" indent="0">
              <a:buNone/>
            </a:pPr>
            <a:r>
              <a:rPr lang="fr-FR" sz="4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MESURER</a:t>
            </a:r>
          </a:p>
          <a:p>
            <a:endParaRPr lang="fr-FR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2400" dirty="0">
                <a:solidFill>
                  <a:schemeClr val="tx1"/>
                </a:solidFill>
                <a:latin typeface="Consolas" panose="020B0609020204030204" pitchFamily="49" charset="0"/>
              </a:rPr>
              <a:t>Quels éléments faut-il sur le dessin pour la placer?</a:t>
            </a:r>
          </a:p>
          <a:p>
            <a:pPr marL="0" indent="0">
              <a:buNone/>
            </a:pPr>
            <a:r>
              <a:rPr lang="fr-FR" sz="3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2 POINTS</a:t>
            </a:r>
          </a:p>
          <a:p>
            <a:pPr marL="0" indent="0">
              <a:buNone/>
            </a:pPr>
            <a:r>
              <a:rPr lang="fr-FR" sz="3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UN SEGMENT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A15A438-7C50-4ED7-9BF8-BBC0D5D5D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309" y="501396"/>
            <a:ext cx="3656581" cy="32434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D78B72F-D49C-4660-B929-D002733ED229}"/>
              </a:ext>
            </a:extLst>
          </p:cNvPr>
          <p:cNvSpPr txBox="1"/>
          <p:nvPr/>
        </p:nvSpPr>
        <p:spPr>
          <a:xfrm>
            <a:off x="8052309" y="4386251"/>
            <a:ext cx="32367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                                           B</a:t>
            </a:r>
          </a:p>
          <a:p>
            <a:r>
              <a:rPr lang="fr-FR" dirty="0"/>
              <a:t>x                                            </a:t>
            </a:r>
            <a:r>
              <a:rPr lang="fr-FR" dirty="0" err="1"/>
              <a:t>x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BD994FF6-9CB6-4EFA-A1C8-0F2C515FC52C}"/>
              </a:ext>
            </a:extLst>
          </p:cNvPr>
          <p:cNvCxnSpPr>
            <a:cxnSpLocks/>
          </p:cNvCxnSpPr>
          <p:nvPr/>
        </p:nvCxnSpPr>
        <p:spPr>
          <a:xfrm flipV="1">
            <a:off x="9279467" y="5803450"/>
            <a:ext cx="1653924" cy="3371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54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6BC821-705A-48F3-9BEE-5DA2E7B8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278F5E-2367-498D-959F-D65FB5DD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7" y="2228828"/>
            <a:ext cx="6836913" cy="43148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4600" b="1" dirty="0">
                <a:solidFill>
                  <a:schemeClr val="tx1"/>
                </a:solidFill>
                <a:latin typeface="Consolas" panose="020B0609020204030204" pitchFamily="49" charset="0"/>
              </a:rPr>
              <a:t>Le reporteur de longueur</a:t>
            </a:r>
            <a:r>
              <a:rPr lang="fr-FR" sz="31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fr-FR" sz="2900" dirty="0">
                <a:solidFill>
                  <a:schemeClr val="tx1"/>
                </a:solidFill>
                <a:latin typeface="Consolas" panose="020B0609020204030204" pitchFamily="49" charset="0"/>
              </a:rPr>
              <a:t>A quoi sert-il?</a:t>
            </a:r>
          </a:p>
          <a:p>
            <a:pPr marL="0" indent="0">
              <a:buNone/>
            </a:pPr>
            <a:r>
              <a:rPr lang="fr-FR" sz="4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DES LONGUEURS</a:t>
            </a:r>
          </a:p>
          <a:p>
            <a:endParaRPr lang="fr-FR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fr-FR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2900" dirty="0">
                <a:solidFill>
                  <a:schemeClr val="tx1"/>
                </a:solidFill>
                <a:latin typeface="Consolas" panose="020B0609020204030204" pitchFamily="49" charset="0"/>
              </a:rPr>
              <a:t>Quels éléments faut-il sur le dessin pour le placer?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2 POINTS SUR UNE DROITE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UN SEGMENT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D78B72F-D49C-4660-B929-D002733ED229}"/>
              </a:ext>
            </a:extLst>
          </p:cNvPr>
          <p:cNvSpPr txBox="1"/>
          <p:nvPr/>
        </p:nvSpPr>
        <p:spPr>
          <a:xfrm>
            <a:off x="8052309" y="4386251"/>
            <a:ext cx="32367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                                           B</a:t>
            </a:r>
          </a:p>
          <a:p>
            <a:r>
              <a:rPr lang="fr-FR" dirty="0"/>
              <a:t>x                                            </a:t>
            </a:r>
            <a:r>
              <a:rPr lang="fr-FR" dirty="0" err="1"/>
              <a:t>x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BD994FF6-9CB6-4EFA-A1C8-0F2C515FC52C}"/>
              </a:ext>
            </a:extLst>
          </p:cNvPr>
          <p:cNvCxnSpPr>
            <a:cxnSpLocks/>
          </p:cNvCxnSpPr>
          <p:nvPr/>
        </p:nvCxnSpPr>
        <p:spPr>
          <a:xfrm>
            <a:off x="6300520" y="717423"/>
            <a:ext cx="6227452" cy="14056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61F3B3F9-B411-4608-AF49-D763A66D4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438" y="452257"/>
            <a:ext cx="892362" cy="100180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4494DA7-147C-4236-9F77-0C000D16D57B}"/>
              </a:ext>
            </a:extLst>
          </p:cNvPr>
          <p:cNvSpPr/>
          <p:nvPr/>
        </p:nvSpPr>
        <p:spPr>
          <a:xfrm rot="759176">
            <a:off x="7673192" y="1583987"/>
            <a:ext cx="4063081" cy="474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96EDD62-EC7E-4239-8FE6-1AAAD069BBAB}"/>
              </a:ext>
            </a:extLst>
          </p:cNvPr>
          <p:cNvCxnSpPr>
            <a:cxnSpLocks/>
          </p:cNvCxnSpPr>
          <p:nvPr/>
        </p:nvCxnSpPr>
        <p:spPr>
          <a:xfrm flipH="1">
            <a:off x="10148139" y="1689717"/>
            <a:ext cx="80087" cy="2971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546FF3CD-0DAB-4B48-96EB-B56478C16B0F}"/>
              </a:ext>
            </a:extLst>
          </p:cNvPr>
          <p:cNvSpPr txBox="1"/>
          <p:nvPr/>
        </p:nvSpPr>
        <p:spPr>
          <a:xfrm>
            <a:off x="8230807" y="980048"/>
            <a:ext cx="328616" cy="368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B132D1C-F8E8-49CF-B5CF-5C959BD9AB15}"/>
              </a:ext>
            </a:extLst>
          </p:cNvPr>
          <p:cNvSpPr txBox="1"/>
          <p:nvPr/>
        </p:nvSpPr>
        <p:spPr>
          <a:xfrm>
            <a:off x="10119408" y="1398667"/>
            <a:ext cx="328616" cy="368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C41FF302-4AB5-4401-B20B-477AFDD28829}"/>
              </a:ext>
            </a:extLst>
          </p:cNvPr>
          <p:cNvCxnSpPr>
            <a:cxnSpLocks/>
          </p:cNvCxnSpPr>
          <p:nvPr/>
        </p:nvCxnSpPr>
        <p:spPr>
          <a:xfrm flipH="1">
            <a:off x="8274973" y="1274951"/>
            <a:ext cx="80087" cy="2971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57AEAE9-3DEC-42B1-8561-72D222A1BCE1}"/>
              </a:ext>
            </a:extLst>
          </p:cNvPr>
          <p:cNvCxnSpPr/>
          <p:nvPr/>
        </p:nvCxnSpPr>
        <p:spPr>
          <a:xfrm>
            <a:off x="7847635" y="4858906"/>
            <a:ext cx="39926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16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6BC821-705A-48F3-9BEE-5DA2E7B8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278F5E-2367-498D-959F-D65FB5DD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7" y="2228828"/>
            <a:ext cx="6836913" cy="43148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600" b="1" dirty="0">
                <a:solidFill>
                  <a:schemeClr val="tx1"/>
                </a:solidFill>
                <a:latin typeface="Consolas" panose="020B0609020204030204" pitchFamily="49" charset="0"/>
              </a:rPr>
              <a:t>Le médiateur de segment</a:t>
            </a:r>
            <a:r>
              <a:rPr lang="fr-FR" sz="2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fr-FR" sz="2400" dirty="0">
                <a:solidFill>
                  <a:schemeClr val="tx1"/>
                </a:solidFill>
                <a:latin typeface="Consolas" panose="020B0609020204030204" pitchFamily="49" charset="0"/>
              </a:rPr>
              <a:t>A quoi sert-il?</a:t>
            </a:r>
          </a:p>
          <a:p>
            <a:pPr marL="0" indent="0">
              <a:buNone/>
            </a:pPr>
            <a:r>
              <a:rPr lang="fr-FR" sz="3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TROUVER LE MILIEU D’UN SEGMENT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2400" dirty="0">
                <a:solidFill>
                  <a:schemeClr val="tx1"/>
                </a:solidFill>
                <a:latin typeface="Consolas" panose="020B0609020204030204" pitchFamily="49" charset="0"/>
              </a:rPr>
              <a:t>Quels éléments faut-il sur le dessin pour le placer?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UN SEGMENT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D78B72F-D49C-4660-B929-D002733ED229}"/>
              </a:ext>
            </a:extLst>
          </p:cNvPr>
          <p:cNvSpPr txBox="1"/>
          <p:nvPr/>
        </p:nvSpPr>
        <p:spPr>
          <a:xfrm>
            <a:off x="8052309" y="4329099"/>
            <a:ext cx="32255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                                           B</a:t>
            </a:r>
          </a:p>
          <a:p>
            <a:r>
              <a:rPr lang="fr-FR" sz="2400" dirty="0"/>
              <a:t>x                                </a:t>
            </a:r>
            <a:r>
              <a:rPr lang="fr-FR" sz="2400" dirty="0" err="1"/>
              <a:t>x</a:t>
            </a:r>
            <a:endParaRPr lang="fr-FR" sz="2400" dirty="0"/>
          </a:p>
          <a:p>
            <a:endParaRPr lang="fr-FR" sz="24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494DA7-147C-4236-9F77-0C000D16D57B}"/>
              </a:ext>
            </a:extLst>
          </p:cNvPr>
          <p:cNvSpPr/>
          <p:nvPr/>
        </p:nvSpPr>
        <p:spPr>
          <a:xfrm rot="759176">
            <a:off x="8560591" y="1682371"/>
            <a:ext cx="3164774" cy="474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57AEAE9-3DEC-42B1-8561-72D222A1BCE1}"/>
              </a:ext>
            </a:extLst>
          </p:cNvPr>
          <p:cNvCxnSpPr/>
          <p:nvPr/>
        </p:nvCxnSpPr>
        <p:spPr>
          <a:xfrm>
            <a:off x="7933360" y="4858906"/>
            <a:ext cx="39926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8178153-6650-4F97-B0F5-137E2C5A1C94}"/>
              </a:ext>
            </a:extLst>
          </p:cNvPr>
          <p:cNvCxnSpPr/>
          <p:nvPr/>
        </p:nvCxnSpPr>
        <p:spPr>
          <a:xfrm flipH="1">
            <a:off x="10073530" y="1602816"/>
            <a:ext cx="138896" cy="59030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37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6BC821-705A-48F3-9BEE-5DA2E7B8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278F5E-2367-498D-959F-D65FB5DD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7" y="2228828"/>
            <a:ext cx="6836913" cy="43148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600" b="1" dirty="0">
                <a:solidFill>
                  <a:schemeClr val="tx1"/>
                </a:solidFill>
                <a:latin typeface="Consolas" panose="020B0609020204030204" pitchFamily="49" charset="0"/>
              </a:rPr>
              <a:t>L’équerre</a:t>
            </a:r>
            <a:endParaRPr lang="fr-FR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3300" dirty="0">
                <a:solidFill>
                  <a:schemeClr val="tx1"/>
                </a:solidFill>
                <a:latin typeface="Consolas" panose="020B0609020204030204" pitchFamily="49" charset="0"/>
              </a:rPr>
              <a:t>A quoi sert-elle?</a:t>
            </a:r>
          </a:p>
          <a:p>
            <a:pPr marL="0" indent="0">
              <a:buNone/>
            </a:pPr>
            <a:r>
              <a:rPr lang="fr-FR" sz="4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un angle droit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3100" dirty="0">
                <a:solidFill>
                  <a:schemeClr val="tx1"/>
                </a:solidFill>
                <a:latin typeface="Consolas" panose="020B0609020204030204" pitchFamily="49" charset="0"/>
              </a:rPr>
              <a:t>Quels éléments faut-il sur le dessin pour la placer?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Une droite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Un point ou un sommet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57AEAE9-3DEC-42B1-8561-72D222A1BCE1}"/>
              </a:ext>
            </a:extLst>
          </p:cNvPr>
          <p:cNvCxnSpPr>
            <a:cxnSpLocks/>
          </p:cNvCxnSpPr>
          <p:nvPr/>
        </p:nvCxnSpPr>
        <p:spPr>
          <a:xfrm>
            <a:off x="8472667" y="5136699"/>
            <a:ext cx="3090442" cy="7432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FA6F733E-663F-4355-B77C-6E313D9DF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3988">
            <a:off x="9092009" y="687353"/>
            <a:ext cx="2143125" cy="2143125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89C9FC9-FEA1-422E-82F4-35356EF77955}"/>
              </a:ext>
            </a:extLst>
          </p:cNvPr>
          <p:cNvSpPr txBox="1"/>
          <p:nvPr/>
        </p:nvSpPr>
        <p:spPr>
          <a:xfrm rot="1029325">
            <a:off x="8265803" y="4928444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2300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6BC821-705A-48F3-9BEE-5DA2E7B8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278F5E-2367-498D-959F-D65FB5DD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7" y="2228828"/>
            <a:ext cx="6836913" cy="431484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7300" b="1" dirty="0">
                <a:solidFill>
                  <a:schemeClr val="tx1"/>
                </a:solidFill>
                <a:latin typeface="Consolas" panose="020B0609020204030204" pitchFamily="49" charset="0"/>
              </a:rPr>
              <a:t>Le compas</a:t>
            </a:r>
            <a:endParaRPr lang="fr-FR" sz="4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5100" dirty="0">
                <a:solidFill>
                  <a:schemeClr val="tx1"/>
                </a:solidFill>
                <a:latin typeface="Consolas" panose="020B0609020204030204" pitchFamily="49" charset="0"/>
              </a:rPr>
              <a:t>A quoi sert-il?</a:t>
            </a:r>
          </a:p>
          <a:p>
            <a:pPr marL="0" indent="0">
              <a:buNone/>
            </a:pPr>
            <a:r>
              <a:rPr lang="fr-FR" sz="5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un cercle</a:t>
            </a:r>
          </a:p>
          <a:p>
            <a:pPr marL="0" indent="0">
              <a:buNone/>
            </a:pPr>
            <a:r>
              <a:rPr lang="fr-FR" sz="5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un longueur</a:t>
            </a:r>
            <a:endParaRPr lang="fr-FR" sz="51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fr-FR" sz="51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5100" dirty="0">
                <a:solidFill>
                  <a:schemeClr val="tx1"/>
                </a:solidFill>
                <a:latin typeface="Consolas" panose="020B0609020204030204" pitchFamily="49" charset="0"/>
              </a:rPr>
              <a:t>Quels éléments faut-il sur le dessin pour le placer?</a:t>
            </a:r>
          </a:p>
          <a:p>
            <a:pPr marL="0" indent="0">
              <a:buNone/>
            </a:pPr>
            <a:r>
              <a:rPr lang="fr-FR" sz="5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Un point (le centre)</a:t>
            </a:r>
          </a:p>
          <a:p>
            <a:pPr marL="0" indent="0">
              <a:buNone/>
            </a:pPr>
            <a:r>
              <a:rPr lang="fr-FR" sz="5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Un segment (longueur)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57AEAE9-3DEC-42B1-8561-72D222A1BCE1}"/>
              </a:ext>
            </a:extLst>
          </p:cNvPr>
          <p:cNvCxnSpPr>
            <a:cxnSpLocks/>
          </p:cNvCxnSpPr>
          <p:nvPr/>
        </p:nvCxnSpPr>
        <p:spPr>
          <a:xfrm>
            <a:off x="8418433" y="4395277"/>
            <a:ext cx="1448265" cy="4274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C97E3CC5-9B01-43D6-B309-DFB0D89C3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9226">
            <a:off x="9018694" y="430923"/>
            <a:ext cx="1460126" cy="267347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73E22606-633D-421C-959B-3B49282EDA7D}"/>
              </a:ext>
            </a:extLst>
          </p:cNvPr>
          <p:cNvSpPr txBox="1"/>
          <p:nvPr/>
        </p:nvSpPr>
        <p:spPr>
          <a:xfrm rot="910064">
            <a:off x="9665361" y="4616756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7A997D-0212-40D6-A967-8F1ACB07DEC0}"/>
              </a:ext>
            </a:extLst>
          </p:cNvPr>
          <p:cNvSpPr txBox="1"/>
          <p:nvPr/>
        </p:nvSpPr>
        <p:spPr>
          <a:xfrm rot="1029325">
            <a:off x="8192028" y="4175733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6616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6BC821-705A-48F3-9BEE-5DA2E7B8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278F5E-2367-498D-959F-D65FB5DD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7" y="2228828"/>
            <a:ext cx="6836913" cy="431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b="1" dirty="0">
                <a:solidFill>
                  <a:schemeClr val="tx1"/>
                </a:solidFill>
                <a:latin typeface="Consolas" panose="020B0609020204030204" pitchFamily="49" charset="0"/>
              </a:rPr>
              <a:t>Le reporteur d’angle</a:t>
            </a:r>
            <a:endParaRPr lang="fr-FR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2800" dirty="0">
                <a:solidFill>
                  <a:schemeClr val="tx1"/>
                </a:solidFill>
                <a:latin typeface="Consolas" panose="020B0609020204030204" pitchFamily="49" charset="0"/>
              </a:rPr>
              <a:t>A quoi sert-il?</a:t>
            </a:r>
          </a:p>
          <a:p>
            <a:pPr marL="0" indent="0">
              <a:buNone/>
            </a:pPr>
            <a:r>
              <a:rPr lang="fr-FR" sz="3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un angle</a:t>
            </a:r>
            <a:endParaRPr lang="fr-FR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fr-FR" sz="2800" dirty="0">
                <a:solidFill>
                  <a:schemeClr val="tx1"/>
                </a:solidFill>
                <a:latin typeface="Consolas" panose="020B0609020204030204" pitchFamily="49" charset="0"/>
              </a:rPr>
              <a:t>Quels éléments faut-il sur le dessin pour le placer?</a:t>
            </a:r>
          </a:p>
          <a:p>
            <a:pPr marL="0" indent="0">
              <a:buNone/>
            </a:pPr>
            <a:r>
              <a:rPr lang="fr-FR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Un angle : 2 demi-droites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57AEAE9-3DEC-42B1-8561-72D222A1BCE1}"/>
              </a:ext>
            </a:extLst>
          </p:cNvPr>
          <p:cNvCxnSpPr>
            <a:cxnSpLocks/>
          </p:cNvCxnSpPr>
          <p:nvPr/>
        </p:nvCxnSpPr>
        <p:spPr>
          <a:xfrm>
            <a:off x="8418433" y="4395277"/>
            <a:ext cx="3205010" cy="5379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73E22606-633D-421C-959B-3B49282EDA7D}"/>
              </a:ext>
            </a:extLst>
          </p:cNvPr>
          <p:cNvSpPr txBox="1"/>
          <p:nvPr/>
        </p:nvSpPr>
        <p:spPr>
          <a:xfrm rot="21270717">
            <a:off x="8147160" y="4121146"/>
            <a:ext cx="474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X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AB39FDF4-D034-442F-B8DF-67534BBAE0B3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8418433" y="3352779"/>
            <a:ext cx="2451048" cy="10833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C354AA3A-5A69-468E-A42F-2701A9FD27CF}"/>
              </a:ext>
            </a:extLst>
          </p:cNvPr>
          <p:cNvSpPr/>
          <p:nvPr/>
        </p:nvSpPr>
        <p:spPr>
          <a:xfrm rot="578670">
            <a:off x="8557291" y="3342567"/>
            <a:ext cx="4382295" cy="14449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8D2974-A2A4-4DB6-AE7B-5988DD0FF6D3}"/>
              </a:ext>
            </a:extLst>
          </p:cNvPr>
          <p:cNvSpPr/>
          <p:nvPr/>
        </p:nvSpPr>
        <p:spPr>
          <a:xfrm rot="19979246">
            <a:off x="11279562" y="2910365"/>
            <a:ext cx="1134319" cy="2736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455A543-370D-4060-97F4-6B9CD7851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4565" y="193199"/>
            <a:ext cx="2788293" cy="23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3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933392"/>
            <a:ext cx="6628045" cy="44108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SITUATION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4955563" y="1638552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FIGURE MODELE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93CCB3E-90ED-473A-AB81-8AE586B98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574" y="2257425"/>
            <a:ext cx="2999669" cy="315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9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933392"/>
            <a:ext cx="6628045" cy="44108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SITUATION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72845B7-1B8A-47B3-810D-CB53587A2C80}"/>
              </a:ext>
            </a:extLst>
          </p:cNvPr>
          <p:cNvSpPr txBox="1"/>
          <p:nvPr/>
        </p:nvSpPr>
        <p:spPr>
          <a:xfrm>
            <a:off x="3399409" y="1307558"/>
            <a:ext cx="480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AMORCE 1 : MANIPULATION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860ED58-8623-4E62-B651-44BA41EEC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053" y="2241404"/>
            <a:ext cx="2933700" cy="22955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EC393E3-7079-42E3-B6BA-C0D1D22A5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698" y="3674364"/>
            <a:ext cx="2619375" cy="25527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A09CECF-31C1-43BB-8C4D-461DE9860CE1}"/>
              </a:ext>
            </a:extLst>
          </p:cNvPr>
          <p:cNvSpPr txBox="1"/>
          <p:nvPr/>
        </p:nvSpPr>
        <p:spPr>
          <a:xfrm>
            <a:off x="1728534" y="4895850"/>
            <a:ext cx="496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Formes géométriques en papier transparent coloré</a:t>
            </a:r>
          </a:p>
        </p:txBody>
      </p:sp>
    </p:spTree>
    <p:extLst>
      <p:ext uri="{BB962C8B-B14F-4D97-AF65-F5344CB8AC3E}">
        <p14:creationId xmlns:p14="http://schemas.microsoft.com/office/powerpoint/2010/main" val="385758861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413</Words>
  <Application>Microsoft Office PowerPoint</Application>
  <PresentationFormat>Grand écran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Consolas</vt:lpstr>
      <vt:lpstr>Gill Sans MT</vt:lpstr>
      <vt:lpstr>Impact</vt:lpstr>
      <vt:lpstr>Badge</vt:lpstr>
      <vt:lpstr>DE La restauration  A LA REPRODUCTION  de figures</vt:lpstr>
      <vt:lpstr>Les instruments disponibles</vt:lpstr>
      <vt:lpstr>Les instruments disponibles</vt:lpstr>
      <vt:lpstr>Les instruments disponibles</vt:lpstr>
      <vt:lpstr>Les instruments disponibles</vt:lpstr>
      <vt:lpstr>Les instruments disponibles</vt:lpstr>
      <vt:lpstr>Les instruments disponibles</vt:lpstr>
      <vt:lpstr>SITUATION 1 </vt:lpstr>
      <vt:lpstr>SITUATION 1 </vt:lpstr>
      <vt:lpstr>SITUATION 1 </vt:lpstr>
      <vt:lpstr>SITUATION 1 </vt:lpstr>
      <vt:lpstr>SITUATION 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restauration de figures</dc:title>
  <dc:creator>sam pagniez</dc:creator>
  <cp:lastModifiedBy>sam pagniez</cp:lastModifiedBy>
  <cp:revision>16</cp:revision>
  <dcterms:created xsi:type="dcterms:W3CDTF">2019-11-04T10:52:36Z</dcterms:created>
  <dcterms:modified xsi:type="dcterms:W3CDTF">2020-05-25T10:47:08Z</dcterms:modified>
</cp:coreProperties>
</file>